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2" r:id="rId2"/>
    <p:sldId id="265" r:id="rId3"/>
    <p:sldId id="257" r:id="rId4"/>
    <p:sldId id="266" r:id="rId5"/>
    <p:sldId id="270" r:id="rId6"/>
    <p:sldId id="267" r:id="rId7"/>
    <p:sldId id="276" r:id="rId8"/>
    <p:sldId id="275" r:id="rId9"/>
    <p:sldId id="269" r:id="rId10"/>
    <p:sldId id="268" r:id="rId11"/>
    <p:sldId id="271" r:id="rId12"/>
    <p:sldId id="273" r:id="rId13"/>
    <p:sldId id="272" r:id="rId14"/>
    <p:sldId id="274" r:id="rId15"/>
    <p:sldId id="277" r:id="rId16"/>
    <p:sldId id="27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80" autoAdjust="0"/>
    <p:restoredTop sz="94660"/>
  </p:normalViewPr>
  <p:slideViewPr>
    <p:cSldViewPr>
      <p:cViewPr varScale="1">
        <p:scale>
          <a:sx n="91" d="100"/>
          <a:sy n="91" d="100"/>
        </p:scale>
        <p:origin x="-49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3995F-1EF6-4E72-BCDB-78C24476EE1B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81B52F-1306-4B77-86C8-924FF7C03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EBCB1-6DCA-4529-9E83-82626D16DDD3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65451-D5E4-4F28-B573-B76C963F0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EBCB1-6DCA-4529-9E83-82626D16DDD3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65451-D5E4-4F28-B573-B76C963F0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EBCB1-6DCA-4529-9E83-82626D16DDD3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65451-D5E4-4F28-B573-B76C963F0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EBCB1-6DCA-4529-9E83-82626D16DDD3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65451-D5E4-4F28-B573-B76C963F0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EBCB1-6DCA-4529-9E83-82626D16DDD3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65451-D5E4-4F28-B573-B76C963F0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EBCB1-6DCA-4529-9E83-82626D16DDD3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65451-D5E4-4F28-B573-B76C963F0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EBCB1-6DCA-4529-9E83-82626D16DDD3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65451-D5E4-4F28-B573-B76C963F0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EBCB1-6DCA-4529-9E83-82626D16DDD3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65451-D5E4-4F28-B573-B76C963F0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EBCB1-6DCA-4529-9E83-82626D16DDD3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65451-D5E4-4F28-B573-B76C963F0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EBCB1-6DCA-4529-9E83-82626D16DDD3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65451-D5E4-4F28-B573-B76C963F0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EBCB1-6DCA-4529-9E83-82626D16DDD3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65451-D5E4-4F28-B573-B76C963F0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EBCB1-6DCA-4529-9E83-82626D16DDD3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65451-D5E4-4F28-B573-B76C963F0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ndart.edu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istrator\Рабочий стол\5-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59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00100" y="1928802"/>
            <a:ext cx="785818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200" dirty="0" smtClean="0"/>
              <a:t>Основные положения  федерального государственного образовательного стандарта дошкольного образования (далее – ФГОС ДО)  для родителей (законных представителей).</a:t>
            </a:r>
          </a:p>
          <a:p>
            <a:pPr algn="ctr">
              <a:buNone/>
            </a:pPr>
            <a:endParaRPr lang="ru-RU" sz="3200" dirty="0" smtClean="0"/>
          </a:p>
          <a:p>
            <a:pPr algn="ctr">
              <a:buNone/>
            </a:pPr>
            <a:endParaRPr lang="ru-RU" sz="3200" dirty="0" smtClean="0"/>
          </a:p>
          <a:p>
            <a:pPr algn="ctr">
              <a:buNone/>
            </a:pPr>
            <a:r>
              <a:rPr lang="ru-RU" sz="2000" dirty="0" smtClean="0"/>
              <a:t>Старший воспитатель </a:t>
            </a:r>
            <a:r>
              <a:rPr lang="ru-RU" sz="2000" dirty="0" err="1" smtClean="0"/>
              <a:t>Шерстова</a:t>
            </a:r>
            <a:r>
              <a:rPr lang="ru-RU" sz="2000" dirty="0" smtClean="0"/>
              <a:t> Г.Н.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571604" y="214290"/>
            <a:ext cx="7143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000" dirty="0" smtClean="0"/>
              <a:t>Муниципальное бюджетное дошкольное образовательное учреждение «Детский сад «Ягодка» с.Александровское»</a:t>
            </a:r>
            <a:endParaRPr lang="ru-RU" sz="20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istrator\Рабочий стол\5-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096"/>
            <a:ext cx="9144000" cy="682590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0"/>
            <a:ext cx="6943716" cy="121442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Требования к </a:t>
            </a:r>
            <a:r>
              <a:rPr lang="ru-RU" sz="3200" b="1" dirty="0" err="1" smtClean="0"/>
              <a:t>психолого</a:t>
            </a:r>
            <a:r>
              <a:rPr lang="ru-RU" sz="3200" b="1" dirty="0" smtClean="0"/>
              <a:t> - педагогическим условиям следующие: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214422"/>
            <a:ext cx="7258072" cy="491174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sz="3400" dirty="0" smtClean="0"/>
              <a:t>уважение </a:t>
            </a:r>
            <a:r>
              <a:rPr lang="ru-RU" sz="3400" dirty="0" smtClean="0"/>
              <a:t>к человеческому достоинству детей,</a:t>
            </a:r>
          </a:p>
          <a:p>
            <a:r>
              <a:rPr lang="ru-RU" sz="3400" dirty="0" smtClean="0"/>
              <a:t>- использование </a:t>
            </a:r>
            <a:r>
              <a:rPr lang="ru-RU" sz="3400" dirty="0" smtClean="0"/>
              <a:t>в</a:t>
            </a:r>
            <a:r>
              <a:rPr lang="ru-RU" sz="3400" dirty="0" smtClean="0"/>
              <a:t>  образовательной  деятельности  форм  и   методов работы  с  детьми,  соответствующих  их  возрастным  и индивидуальным особенностям,</a:t>
            </a:r>
          </a:p>
          <a:p>
            <a:r>
              <a:rPr lang="ru-RU" sz="3400" dirty="0" smtClean="0"/>
              <a:t>- </a:t>
            </a:r>
            <a:r>
              <a:rPr lang="ru-RU" sz="3400" dirty="0"/>
              <a:t>построение образовательной деятельности на основе взаимодействия взрослых с детьми,</a:t>
            </a:r>
          </a:p>
          <a:p>
            <a:r>
              <a:rPr lang="ru-RU" sz="3400" dirty="0"/>
              <a:t>- поддержка взрослыми положительного, доброжелательного отношения детей друг к другу в разных видах деятельности;</a:t>
            </a:r>
          </a:p>
          <a:p>
            <a:r>
              <a:rPr lang="ru-RU" sz="3400" dirty="0"/>
              <a:t>- поддержка инициативы и самостоятельности детей</a:t>
            </a:r>
            <a:r>
              <a:rPr lang="ru-RU" sz="3400" dirty="0" smtClean="0"/>
              <a:t>,</a:t>
            </a:r>
            <a:r>
              <a:rPr lang="ru-RU" sz="3400" dirty="0"/>
              <a:t> </a:t>
            </a:r>
            <a:endParaRPr lang="ru-RU" sz="3400" dirty="0" smtClean="0"/>
          </a:p>
          <a:p>
            <a:r>
              <a:rPr lang="ru-RU" sz="3400" dirty="0" smtClean="0"/>
              <a:t>защита </a:t>
            </a:r>
            <a:r>
              <a:rPr lang="ru-RU" sz="3400" dirty="0"/>
              <a:t>детей от всех форм физического и психического насилия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istrator\Рабочий стол\5-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096"/>
            <a:ext cx="9144000" cy="682590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/>
              <a:t>            Стандарт дошкольного образования не предусматривает проведение аттестации детей при освоении ими образовательных программ, требования к результатам представлены в виде целевых </a:t>
            </a:r>
            <a:r>
              <a:rPr lang="ru-RU" dirty="0" smtClean="0"/>
              <a:t>ориентиров. </a:t>
            </a:r>
          </a:p>
          <a:p>
            <a:r>
              <a:rPr lang="ru-RU" dirty="0" smtClean="0"/>
              <a:t>      В них описаны такие интегративные качества (</a:t>
            </a:r>
            <a:r>
              <a:rPr lang="ru-RU" dirty="0" err="1" smtClean="0"/>
              <a:t>качества</a:t>
            </a:r>
            <a:r>
              <a:rPr lang="ru-RU" dirty="0" smtClean="0"/>
              <a:t>! а не </a:t>
            </a:r>
            <a:r>
              <a:rPr lang="ru-RU" dirty="0" err="1" smtClean="0"/>
              <a:t>ЗУНы</a:t>
            </a:r>
            <a:r>
              <a:rPr lang="ru-RU" dirty="0" smtClean="0"/>
              <a:t>: знания, умения, навыки), которые ребенок может приобрести в результате освоения программы: </a:t>
            </a:r>
          </a:p>
          <a:p>
            <a:r>
              <a:rPr lang="ru-RU" dirty="0" smtClean="0"/>
              <a:t> - инициативность и самостоятельность ребенка,</a:t>
            </a:r>
          </a:p>
          <a:p>
            <a:r>
              <a:rPr lang="ru-RU" dirty="0" smtClean="0"/>
              <a:t>- уверенность в своих силах, положительное отношение к себе и другим,</a:t>
            </a:r>
          </a:p>
          <a:p>
            <a:r>
              <a:rPr lang="ru-RU" dirty="0" smtClean="0"/>
              <a:t>- активное взаимодействие со сверстниками и взрослыми, </a:t>
            </a:r>
          </a:p>
          <a:p>
            <a:r>
              <a:rPr lang="ru-RU" dirty="0" smtClean="0"/>
              <a:t>способность ребенка к фантазии, воображению, творчеству, любознательность,</a:t>
            </a:r>
          </a:p>
          <a:p>
            <a:r>
              <a:rPr lang="ru-RU" dirty="0" smtClean="0"/>
              <a:t>- способность к волевым усилиям и принятию самостоятельных решений.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istrator\Рабочий стол\5-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096"/>
            <a:ext cx="9144000" cy="682590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357298"/>
            <a:ext cx="7472386" cy="476886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 стандарте определены принципы, из которых самый важный  –  сохранение уникальности и </a:t>
            </a:r>
            <a:r>
              <a:rPr lang="ru-RU" dirty="0" err="1"/>
              <a:t>самоценности</a:t>
            </a:r>
            <a:r>
              <a:rPr lang="ru-RU" dirty="0"/>
              <a:t> детства как важного  этапа в общем развитии человека.  </a:t>
            </a:r>
            <a:r>
              <a:rPr lang="ru-RU" dirty="0" smtClean="0"/>
              <a:t>и </a:t>
            </a:r>
            <a:r>
              <a:rPr lang="ru-RU" dirty="0"/>
              <a:t>чтению</a:t>
            </a:r>
            <a:r>
              <a:rPr lang="ru-RU" dirty="0" smtClean="0"/>
              <a:t>.</a:t>
            </a:r>
            <a:r>
              <a:rPr lang="ru-RU" dirty="0" smtClean="0">
                <a:solidFill>
                  <a:srgbClr val="FF0000"/>
                </a:solidFill>
              </a:rPr>
              <a:t> Дошкольное  детство направлено на приобщение к ценностям культуры, социализацию ребенка в обществе, а не обучение его письму, счету</a:t>
            </a:r>
            <a:r>
              <a:rPr lang="ru-RU" dirty="0" smtClean="0"/>
              <a:t>  </a:t>
            </a:r>
            <a:r>
              <a:rPr lang="ru-RU" dirty="0"/>
              <a:t>Развитие ребенка- дошкольника должно происходить через ведущий вид детской деятельности — </a:t>
            </a:r>
            <a:r>
              <a:rPr lang="ru-RU" dirty="0" smtClean="0"/>
              <a:t>игру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istrator\Рабочий стол\5-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096"/>
            <a:ext cx="9144000" cy="6825904"/>
          </a:xfrm>
          <a:prstGeom prst="rect">
            <a:avLst/>
          </a:prstGeom>
          <a:noFill/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  Задача дошкольного образования –      сформировать предпосылки для того, чтобы ребенок мог овладеть основными уровнями направления дошкольного образования, которые прописаны в статье  64 и 66 закона «Об образовании в Российской Федерации».</a:t>
            </a:r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administrator\Рабочий стол\5-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096"/>
            <a:ext cx="9144000" cy="682590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600200"/>
            <a:ext cx="7258072" cy="4525963"/>
          </a:xfr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/>
          <a:lstStyle/>
          <a:p>
            <a:pPr>
              <a:buNone/>
            </a:pPr>
            <a:r>
              <a:rPr lang="ru-RU" dirty="0"/>
              <a:t>Надо дать возможность каждому воспитаннику полноценно прожить период дошкольного детства.</a:t>
            </a: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6835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868" y="3357562"/>
            <a:ext cx="505917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ФГОС – нестандартный стандарт!</a:t>
            </a:r>
            <a:endParaRPr lang="ru-RU" dirty="0" smtClean="0"/>
          </a:p>
          <a:p>
            <a:r>
              <a:rPr lang="ru-RU" b="1" dirty="0" smtClean="0"/>
              <a:t>ФГОС – это возможность полноценного проживания ребенком его детства!</a:t>
            </a:r>
            <a:endParaRPr lang="ru-RU" dirty="0" smtClean="0"/>
          </a:p>
          <a:p>
            <a:r>
              <a:rPr lang="ru-RU" b="1" dirty="0" smtClean="0"/>
              <a:t>ФГОС – это возможность для ребенка заниматься тем, чем он хочет!</a:t>
            </a:r>
            <a:endParaRPr lang="ru-RU" dirty="0" smtClean="0"/>
          </a:p>
          <a:p>
            <a:r>
              <a:rPr lang="ru-RU" b="1" dirty="0" smtClean="0"/>
              <a:t>ФГОС не будет учить ребенка читать и писать, он научит его учиться!</a:t>
            </a:r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istrator\Рабочий стол\5-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096"/>
            <a:ext cx="9144000" cy="682590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Сайт Министерства образования и науки РФ: http://mon.gov.ru/dok/fgos/7195/</a:t>
            </a:r>
            <a:br>
              <a:rPr lang="ru-RU" dirty="0" smtClean="0"/>
            </a:br>
            <a:r>
              <a:rPr lang="ru-RU" dirty="0" smtClean="0"/>
              <a:t>Сайт Института стратегических исследований в образовании Российской академии образования: </a:t>
            </a:r>
            <a:r>
              <a:rPr lang="ru-RU" dirty="0" smtClean="0">
                <a:hlinkClick r:id="rId3"/>
              </a:rPr>
              <a:t>http://www.standart.edu.ru/</a:t>
            </a:r>
            <a:endParaRPr lang="ru-RU" dirty="0" smtClean="0"/>
          </a:p>
          <a:p>
            <a:pPr>
              <a:buNone/>
            </a:pPr>
            <a:r>
              <a:rPr lang="en-AU" dirty="0" smtClean="0"/>
              <a:t>  </a:t>
            </a:r>
            <a:r>
              <a:rPr lang="ru-RU" dirty="0" smtClean="0"/>
              <a:t>Сайт МБДОУ «Ягодка» </a:t>
            </a:r>
            <a:r>
              <a:rPr lang="en-AU" dirty="0" smtClean="0"/>
              <a:t>a</a:t>
            </a:r>
            <a:r>
              <a:rPr lang="en-US" dirty="0" smtClean="0"/>
              <a:t>lleksyagodka.ucoz.ru</a:t>
            </a:r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administrator\Рабочий стол\5-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096"/>
            <a:ext cx="9144000" cy="682590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9800" dirty="0" smtClean="0">
                <a:solidFill>
                  <a:srgbClr val="FF0000"/>
                </a:solidFill>
                <a:latin typeface="Bookman Old Style" pitchFamily="18" charset="0"/>
              </a:rPr>
              <a:t>за</a:t>
            </a:r>
            <a:r>
              <a:rPr lang="ru-RU" sz="9800" dirty="0" smtClean="0">
                <a:latin typeface="Bookman Old Style" pitchFamily="18" charset="0"/>
              </a:rPr>
              <a:t> </a:t>
            </a:r>
            <a:r>
              <a:rPr lang="ru-RU" sz="9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внимание!</a:t>
            </a: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2" descr="D:\анимашки4\302f23e8b16b2057c7ce422bda3c436c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357422" y="1357298"/>
            <a:ext cx="4665800" cy="226219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istrator\Рабочий стол\5-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096"/>
            <a:ext cx="9144000" cy="682590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7478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        Что такое Федеральный государственный образовательный стандарт?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600200"/>
            <a:ext cx="7400948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Стандарт </a:t>
            </a:r>
            <a:r>
              <a:rPr lang="ru-RU" dirty="0"/>
              <a:t> – это совокупность обязательных требований:</a:t>
            </a:r>
          </a:p>
          <a:p>
            <a:r>
              <a:rPr lang="ru-RU" dirty="0"/>
              <a:t>- к  структуре образовательной программы дошкольного образования и ее объему,</a:t>
            </a:r>
          </a:p>
          <a:p>
            <a:r>
              <a:rPr lang="ru-RU" dirty="0"/>
              <a:t>- к условиям реализации образовательной программы,</a:t>
            </a:r>
          </a:p>
          <a:p>
            <a:r>
              <a:rPr lang="ru-RU" dirty="0"/>
              <a:t>- к результатам освоения образовательной </a:t>
            </a:r>
            <a:r>
              <a:rPr lang="ru-RU" dirty="0" smtClean="0"/>
              <a:t>программы.</a:t>
            </a:r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istrator\Рабочий стол\5-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590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1214422"/>
            <a:ext cx="7115196" cy="1643074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Цели:</a:t>
            </a:r>
            <a:r>
              <a:rPr lang="ru-RU" sz="3200" dirty="0" smtClean="0"/>
              <a:t> повышение  социального статуса дошкольного образования, получение качественного образования.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b="1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/>
              <a:t>Задачи</a:t>
            </a:r>
            <a:r>
              <a:rPr lang="ru-RU" b="1" dirty="0"/>
              <a:t>:</a:t>
            </a:r>
            <a:r>
              <a:rPr lang="ru-RU" dirty="0"/>
              <a:t> обеспечение </a:t>
            </a:r>
            <a:r>
              <a:rPr lang="ru-RU" dirty="0" err="1" smtClean="0"/>
              <a:t>психолого</a:t>
            </a:r>
            <a:r>
              <a:rPr lang="ru-RU" dirty="0" smtClean="0"/>
              <a:t>- педагогической </a:t>
            </a:r>
            <a:r>
              <a:rPr lang="ru-RU" dirty="0"/>
              <a:t>поддержки семей и повышение компетентности родителей в вопросах образования, охраны и укрепления здоровья.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istrator\Рабочий стол\5-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096"/>
            <a:ext cx="9144000" cy="682590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642918"/>
            <a:ext cx="7472386" cy="578647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На </a:t>
            </a:r>
            <a:r>
              <a:rPr lang="ru-RU" dirty="0"/>
              <a:t>основе стандарта дошкольного образования будут утверждены программы и программно-методическое обеспечение. Сейчас детский сад работает по программам, которые еще не вошли в реестр утвержденных федеральных программ системы образования. В Министерстве образования создан Координационный Совет, куда на экспертизу будут поступать различные программы для утверждения. С учетом примерных федеральных программ в каждой дошкольной организации будет разработана собственная программа, мы ее называем «основная общеобразовательная программа дошкольного образования». </a:t>
            </a:r>
            <a:r>
              <a:rPr lang="ru-RU" dirty="0" smtClean="0"/>
              <a:t>Каждый родитель  </a:t>
            </a:r>
            <a:r>
              <a:rPr lang="ru-RU" dirty="0"/>
              <a:t>должен познакомиться с ее содержанием </a:t>
            </a:r>
            <a:r>
              <a:rPr lang="ru-RU" dirty="0" smtClean="0"/>
              <a:t>в </a:t>
            </a:r>
            <a:r>
              <a:rPr lang="ru-RU" dirty="0"/>
              <a:t>детском </a:t>
            </a:r>
            <a:r>
              <a:rPr lang="ru-RU" dirty="0" smtClean="0"/>
              <a:t>саду и может принять участие в ее составлении.</a:t>
            </a:r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istrator\Рабочий стол\5-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096"/>
            <a:ext cx="9144000" cy="682590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600200"/>
            <a:ext cx="7543824" cy="4525963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Требования к материально - техническим условиям</a:t>
            </a:r>
            <a:r>
              <a:rPr lang="ru-RU" dirty="0" smtClean="0"/>
              <a:t>: оборудование (предметы), оснащенность помещений</a:t>
            </a:r>
            <a:r>
              <a:rPr lang="ru-RU" dirty="0"/>
              <a:t>, </a:t>
            </a:r>
            <a:r>
              <a:rPr lang="ru-RU" dirty="0" err="1"/>
              <a:t>учебно</a:t>
            </a:r>
            <a:r>
              <a:rPr lang="ru-RU" dirty="0"/>
              <a:t> – методический комплект должны отвечать требованиям </a:t>
            </a:r>
            <a:r>
              <a:rPr lang="ru-RU" dirty="0" err="1"/>
              <a:t>СанПиН</a:t>
            </a:r>
            <a:r>
              <a:rPr lang="ru-RU" dirty="0"/>
              <a:t>, правилам пожарной безопасности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Стандарт предъявляет </a:t>
            </a:r>
            <a:r>
              <a:rPr lang="ru-RU" b="1" dirty="0"/>
              <a:t>требования к предметно-пространственной развивающей среде</a:t>
            </a:r>
            <a:r>
              <a:rPr lang="ru-RU" dirty="0"/>
              <a:t>. Она должна быть содержательно-насыщенной, трансформируемой, полифункциональной, вариативной, доступной и безопасной.</a:t>
            </a:r>
          </a:p>
          <a:p>
            <a:r>
              <a:rPr lang="ru-RU" b="1" dirty="0"/>
              <a:t>Кадровые условия </a:t>
            </a:r>
            <a:r>
              <a:rPr lang="ru-RU" dirty="0"/>
              <a:t>предполагают непрерывное совершенствование профессии «Воспитатель» в овладении педагогическими технологиями. По закону «Об образовании в Российской Федерации» и в соответствии с нормами трудового законодательства педагог должен каждые три года проходить курсы повышения квалификации.</a:t>
            </a:r>
          </a:p>
          <a:p>
            <a:r>
              <a:rPr lang="ru-RU" b="1" dirty="0"/>
              <a:t>Финансовое обеспечение гарантирует </a:t>
            </a:r>
            <a:r>
              <a:rPr lang="ru-RU" dirty="0"/>
              <a:t>получение бесплатного дошкольного образования и способствует реализации образовательной программы.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istrator\Рабочий стол\5-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096"/>
            <a:ext cx="9144000" cy="682590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74638"/>
            <a:ext cx="7186634" cy="1654164"/>
          </a:xfrm>
        </p:spPr>
        <p:txBody>
          <a:bodyPr>
            <a:noAutofit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Программа должна обеспечивать развитие личности, мотивации и способности детей в различных видах деятельности и охватывать определенные направления развития детей, которые называются –</a:t>
            </a:r>
            <a:r>
              <a:rPr lang="ru-RU" sz="2400" b="1" dirty="0" smtClean="0"/>
              <a:t>образовательными областями</a:t>
            </a:r>
            <a:r>
              <a:rPr lang="ru-RU" sz="2400" dirty="0" smtClean="0"/>
              <a:t>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268667"/>
          </a:xfrm>
        </p:spPr>
        <p:txBody>
          <a:bodyPr/>
          <a:lstStyle/>
          <a:p>
            <a:r>
              <a:rPr lang="ru-RU" dirty="0"/>
              <a:t>социально- коммуникативное развитие,</a:t>
            </a:r>
          </a:p>
          <a:p>
            <a:r>
              <a:rPr lang="ru-RU" dirty="0"/>
              <a:t>- познавательное развитие,</a:t>
            </a:r>
          </a:p>
          <a:p>
            <a:r>
              <a:rPr lang="ru-RU" dirty="0"/>
              <a:t>- речевое развитие,</a:t>
            </a:r>
          </a:p>
          <a:p>
            <a:r>
              <a:rPr lang="ru-RU" dirty="0"/>
              <a:t>- художественно- эстетическое развитие,</a:t>
            </a:r>
          </a:p>
          <a:p>
            <a:r>
              <a:rPr lang="ru-RU" dirty="0"/>
              <a:t>- физическое развитие.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istrator\Рабочий стол\5-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096"/>
            <a:ext cx="9144000" cy="682590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214422"/>
            <a:ext cx="7472386" cy="4911741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Все образовательные области связаны друг с другом: читая, ребенок познает; познавая, рассказывает о том, что узнал; взаимодействует со сверстниками и взрослыми в процессе исследований и обсуждений. Так взаимопроникновение и взаимосвязь образовательных областей обеспечивают формирование у ребенка целостной картины окружающего мира. Безусловно, в новых условиях возрастет роль взаимосвязи в работе узких специалистов и воспитателей. Например, инструктор по физической культуре будет участвовать в проведении прогулок, организуя подвижные игры, эстафеты по теме. Музыкальный руководитель будет осуществлять подбор музыкального сопровождения для проведения мастерских, релаксации, разминок, гимнастик и др.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istrator\Рабочий стол\5-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096"/>
            <a:ext cx="9144000" cy="682590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600200"/>
            <a:ext cx="7615262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     Документ ориентирует на взаимодействие с родителями: родители должны участвовать в составлении  и реализации программы, в создании условий для полноценного и своевременного развития ребенка в дошкольном возрасте, чтобы не упустить важнейший период в развитии его личности., а не просто сторонними наблюдателями. </a:t>
            </a:r>
            <a:r>
              <a:rPr lang="ru-RU" dirty="0" smtClean="0">
                <a:solidFill>
                  <a:srgbClr val="FF0000"/>
                </a:solidFill>
              </a:rPr>
              <a:t>Родители должны быть активными участниками образовательного процесса, участниками всех проектов, независимо от того, какая деятельность в них доминирует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 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istrator\Рабочий стол\5-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590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214422"/>
            <a:ext cx="7472386" cy="491174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Образовательные </a:t>
            </a:r>
            <a:r>
              <a:rPr lang="ru-RU" dirty="0"/>
              <a:t>области должны соответствовать возрастным и индивидуальным особенностям детей. Воспитание и развитие происходит в различных видах деятельности: общении, игре, познавательно – исследовательской деятельности, через которые идет формирование  ребенка дошкольного возраста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498</Words>
  <Application>Microsoft Office PowerPoint</Application>
  <PresentationFormat>Экран (4:3)</PresentationFormat>
  <Paragraphs>57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        Что такое Федеральный государственный образовательный стандарт?</vt:lpstr>
      <vt:lpstr>Цели: повышение  социального статуса дошкольного образования, получение качественного образования.</vt:lpstr>
      <vt:lpstr>Слайд 4</vt:lpstr>
      <vt:lpstr>Слайд 5</vt:lpstr>
      <vt:lpstr>     Программа должна обеспечивать развитие личности, мотивации и способности детей в различных видах деятельности и охватывать определенные направления развития детей, которые называются –образовательными областями:</vt:lpstr>
      <vt:lpstr>Слайд 7</vt:lpstr>
      <vt:lpstr>Слайд 8</vt:lpstr>
      <vt:lpstr>Слайд 9</vt:lpstr>
      <vt:lpstr>Требования к психолого - педагогическим условиям следующие:</vt:lpstr>
      <vt:lpstr>Слайд 11</vt:lpstr>
      <vt:lpstr>Слайд 12</vt:lpstr>
      <vt:lpstr>Слайд 13</vt:lpstr>
      <vt:lpstr>Слайд 14</vt:lpstr>
      <vt:lpstr>Слайд 15</vt:lpstr>
      <vt:lpstr>                                                                  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Sam</dc:creator>
  <cp:lastModifiedBy>Sam</cp:lastModifiedBy>
  <cp:revision>18</cp:revision>
  <dcterms:created xsi:type="dcterms:W3CDTF">2014-11-30T17:01:10Z</dcterms:created>
  <dcterms:modified xsi:type="dcterms:W3CDTF">2014-12-01T17:48:19Z</dcterms:modified>
</cp:coreProperties>
</file>